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2"/>
  </p:sldMasterIdLst>
  <p:notesMasterIdLst>
    <p:notesMasterId r:id="rId8"/>
  </p:notesMasterIdLst>
  <p:sldIdLst>
    <p:sldId id="256" r:id="rId3"/>
    <p:sldId id="262" r:id="rId4"/>
    <p:sldId id="257" r:id="rId5"/>
    <p:sldId id="264"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Impress, Work Together" id="{B9B51309-D148-4332-87C2-07BE32FBCA3B}">
          <p14:sldIdLst>
            <p14:sldId id="262"/>
            <p14:sldId id="257"/>
            <p14:sldId id="264"/>
          </p14:sldIdLst>
        </p14:section>
        <p14:section name="Learn More" id="{2CC34DB2-6590-42C0-AD4B-A04C6060184E}">
          <p14:sldIdLst>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2F"/>
    <a:srgbClr val="D2B4A6"/>
    <a:srgbClr val="734F29"/>
    <a:srgbClr val="D24726"/>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napToGrid="0">
      <p:cViewPr varScale="1">
        <p:scale>
          <a:sx n="114" d="100"/>
          <a:sy n="114" d="100"/>
        </p:scale>
        <p:origin x="47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4/19/2017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click the arrow to enter the PowerPoint Getting Started Center.</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a:p>
        </p:txBody>
      </p:sp>
    </p:spTree>
    <p:extLst>
      <p:ext uri="{BB962C8B-B14F-4D97-AF65-F5344CB8AC3E}">
        <p14:creationId xmlns:p14="http://schemas.microsoft.com/office/powerpoint/2010/main" val="185119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EEBAAA-29B5-4AF5-BC5F-7E580C2900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783743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526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53564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EEBAAA-29B5-4AF5-BC5F-7E580C2900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0736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443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EEBAAA-29B5-4AF5-BC5F-7E580C2900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8295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EEBAAA-29B5-4AF5-BC5F-7E580C29002D}"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a:p>
        </p:txBody>
      </p:sp>
      <p:sp>
        <p:nvSpPr>
          <p:cNvPr id="10" name="Rectangle 9"/>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67680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EEBAAA-29B5-4AF5-BC5F-7E580C29002D}"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6" name="Rectangle 5"/>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86410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2435960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8632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97300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108943897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12192000" cy="466194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2268" y="1510289"/>
            <a:ext cx="7477805" cy="2387600"/>
          </a:xfrm>
        </p:spPr>
        <p:txBody>
          <a:bodyPr>
            <a:normAutofit fontScale="90000"/>
          </a:bodyPr>
          <a:lstStyle/>
          <a:p>
            <a:pPr algn="l"/>
            <a:r>
              <a:rPr lang="en-US" b="1" dirty="0">
                <a:solidFill>
                  <a:schemeClr val="bg1"/>
                </a:solidFill>
              </a:rPr>
              <a:t>Welcome to the Graduate Writing Lab at the Yale Center for Teaching and Learning</a:t>
            </a:r>
          </a:p>
        </p:txBody>
      </p:sp>
      <p:sp>
        <p:nvSpPr>
          <p:cNvPr id="3" name="Subtitle 2"/>
          <p:cNvSpPr>
            <a:spLocks noGrp="1"/>
          </p:cNvSpPr>
          <p:nvPr>
            <p:ph type="subTitle" idx="1"/>
          </p:nvPr>
        </p:nvSpPr>
        <p:spPr>
          <a:xfrm>
            <a:off x="144906" y="5005678"/>
            <a:ext cx="10663002" cy="1137793"/>
          </a:xfrm>
        </p:spPr>
        <p:txBody>
          <a:bodyPr>
            <a:noAutofit/>
          </a:bodyPr>
          <a:lstStyle/>
          <a:p>
            <a:pPr algn="l"/>
            <a:r>
              <a:rPr lang="en-US" sz="3200" dirty="0">
                <a:solidFill>
                  <a:srgbClr val="0070C0"/>
                </a:solidFill>
              </a:rPr>
              <a:t>Take a tour of the Graduate Writing Lab spaces to see where you can meet with the Graduate Writing Consultants.</a:t>
            </a:r>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21224" r="22459"/>
          <a:stretch/>
        </p:blipFill>
        <p:spPr bwMode="auto">
          <a:xfrm>
            <a:off x="8414157" y="629623"/>
            <a:ext cx="2818701" cy="3538767"/>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12192000" cy="15140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4533" y="279998"/>
            <a:ext cx="10515600" cy="954009"/>
          </a:xfrm>
        </p:spPr>
        <p:txBody>
          <a:bodyPr/>
          <a:lstStyle/>
          <a:p>
            <a:r>
              <a:rPr lang="en-US" dirty="0">
                <a:solidFill>
                  <a:schemeClr val="bg1"/>
                </a:solidFill>
              </a:rPr>
              <a:t>Graduate Writing Center, 35 Broadway</a:t>
            </a:r>
          </a:p>
        </p:txBody>
      </p:sp>
      <p:sp>
        <p:nvSpPr>
          <p:cNvPr id="3" name="Content Placeholder 2"/>
          <p:cNvSpPr>
            <a:spLocks noGrp="1"/>
          </p:cNvSpPr>
          <p:nvPr>
            <p:ph idx="1"/>
          </p:nvPr>
        </p:nvSpPr>
        <p:spPr>
          <a:xfrm>
            <a:off x="239843" y="1825625"/>
            <a:ext cx="5216577" cy="4184072"/>
          </a:xfrm>
        </p:spPr>
        <p:txBody>
          <a:bodyPr>
            <a:normAutofit fontScale="70000" lnSpcReduction="20000"/>
          </a:bodyPr>
          <a:lstStyle/>
          <a:p>
            <a:pPr marL="0" indent="0">
              <a:lnSpc>
                <a:spcPct val="150000"/>
              </a:lnSpc>
              <a:buNone/>
            </a:pPr>
            <a:r>
              <a:rPr lang="en-US" sz="3600" dirty="0"/>
              <a:t>Most</a:t>
            </a:r>
            <a:r>
              <a:rPr lang="en-US" sz="3600" dirty="0">
                <a:solidFill>
                  <a:schemeClr val="tx1"/>
                </a:solidFill>
              </a:rPr>
              <a:t> consultations with humanities and social science students take place at the Sterling Memorial Library, 301 York Street, on the mezzanine floor in rooms M104C and M104D. These well-equipped rooms are very convenient for individual discussions of written drafts and oral presentations.</a:t>
            </a:r>
            <a:endParaRPr lang="en-US" sz="3600" dirty="0"/>
          </a:p>
          <a:p>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847"/>
          <a:stretch/>
        </p:blipFill>
        <p:spPr>
          <a:xfrm>
            <a:off x="5715000" y="1825624"/>
            <a:ext cx="5949706" cy="4184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0733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0"/>
            <a:ext cx="12192000" cy="15140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925" y="177713"/>
            <a:ext cx="10515600" cy="1158579"/>
          </a:xfrm>
          <a:noFill/>
        </p:spPr>
        <p:txBody>
          <a:bodyPr>
            <a:normAutofit fontScale="90000"/>
          </a:bodyPr>
          <a:lstStyle/>
          <a:p>
            <a:r>
              <a:rPr lang="en-US" dirty="0">
                <a:solidFill>
                  <a:schemeClr val="bg1"/>
                </a:solidFill>
              </a:rPr>
              <a:t>Center for Science and Social Science Information, </a:t>
            </a:r>
            <a:br>
              <a:rPr lang="en-US" dirty="0">
                <a:solidFill>
                  <a:schemeClr val="bg1"/>
                </a:solidFill>
              </a:rPr>
            </a:br>
            <a:r>
              <a:rPr lang="en-US" dirty="0">
                <a:solidFill>
                  <a:schemeClr val="bg1"/>
                </a:solidFill>
              </a:rPr>
              <a:t>Kline Biology Tower, 219 Prospect Street</a:t>
            </a:r>
          </a:p>
        </p:txBody>
      </p:sp>
      <p:sp>
        <p:nvSpPr>
          <p:cNvPr id="3" name="Content Placeholder 2"/>
          <p:cNvSpPr>
            <a:spLocks noGrp="1"/>
          </p:cNvSpPr>
          <p:nvPr>
            <p:ph idx="1"/>
          </p:nvPr>
        </p:nvSpPr>
        <p:spPr>
          <a:xfrm>
            <a:off x="271925" y="1825625"/>
            <a:ext cx="3815166" cy="4433752"/>
          </a:xfrm>
        </p:spPr>
        <p:txBody>
          <a:bodyPr vert="horz" lIns="91440" tIns="45720" rIns="91440" bIns="45720" rtlCol="0">
            <a:normAutofit/>
          </a:bodyPr>
          <a:lstStyle/>
          <a:p>
            <a:pPr marL="0" indent="0">
              <a:lnSpc>
                <a:spcPct val="150000"/>
              </a:lnSpc>
              <a:buNone/>
            </a:pPr>
            <a:endParaRPr lang="en-US" sz="3600" dirty="0"/>
          </a:p>
          <a:p>
            <a:pPr marL="0" indent="0">
              <a:lnSpc>
                <a:spcPct val="150000"/>
              </a:lnSpc>
              <a:buNone/>
            </a:pPr>
            <a:endParaRPr lang="en-US" sz="3600" dirty="0"/>
          </a:p>
          <a:p>
            <a:pPr marL="0" indent="0">
              <a:lnSpc>
                <a:spcPct val="150000"/>
              </a:lnSpc>
              <a:buNone/>
            </a:pP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4761" y="2110435"/>
            <a:ext cx="6682251" cy="37618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Content Placeholder 2"/>
          <p:cNvSpPr txBox="1">
            <a:spLocks/>
          </p:cNvSpPr>
          <p:nvPr/>
        </p:nvSpPr>
        <p:spPr>
          <a:xfrm>
            <a:off x="271926" y="1825625"/>
            <a:ext cx="4892836" cy="4523691"/>
          </a:xfrm>
          <a:prstGeom prst="rect">
            <a:avLst/>
          </a:prstGeom>
        </p:spPr>
        <p:txBody>
          <a:bodyPr vert="horz" lIns="91440" tIns="45720" rIns="91440" bIns="45720" rtlCol="0">
            <a:noAutofit/>
          </a:bodyPr>
          <a:lstStyle>
            <a:lvl1pPr marL="0" indent="0" algn="l" defTabSz="914400" rtl="0" eaLnBrk="1" latinLnBrk="0" hangingPunct="1">
              <a:lnSpc>
                <a:spcPct val="150000"/>
              </a:lnSpc>
              <a:spcBef>
                <a:spcPct val="30000"/>
              </a:spcBef>
              <a:spcAft>
                <a:spcPts val="1200"/>
              </a:spcAft>
              <a:buFont typeface="Arial" panose="020B0604020202020204" pitchFamily="34" charset="0"/>
              <a:buNone/>
              <a:defRPr sz="1600" kern="1200">
                <a:solidFill>
                  <a:schemeClr val="bg1">
                    <a:lumMod val="50000"/>
                  </a:schemeClr>
                </a:solidFill>
                <a:latin typeface="+mn-lt"/>
                <a:ea typeface="+mn-ea"/>
                <a:cs typeface="+mn-cs"/>
              </a:defRPr>
            </a:lvl1pPr>
            <a:lvl2pPr marL="685800" indent="-228600" algn="l" defTabSz="914400" rtl="0" eaLnBrk="1" latinLnBrk="0" hangingPunct="1">
              <a:lnSpc>
                <a:spcPct val="150000"/>
              </a:lnSpc>
              <a:spcBef>
                <a:spcPct val="30000"/>
              </a:spcBef>
              <a:spcAft>
                <a:spcPts val="1200"/>
              </a:spcAft>
              <a:buFont typeface="Arial" panose="020B0604020202020204" pitchFamily="34" charset="0"/>
              <a:buChar char="•"/>
              <a:defRPr sz="1400" kern="1200">
                <a:solidFill>
                  <a:schemeClr val="bg1">
                    <a:lumMod val="50000"/>
                  </a:schemeClr>
                </a:solidFill>
                <a:latin typeface="+mn-lt"/>
                <a:ea typeface="+mn-ea"/>
                <a:cs typeface="+mn-cs"/>
              </a:defRPr>
            </a:lvl2pPr>
            <a:lvl3pPr marL="1143000" indent="-228600" algn="l" defTabSz="914400" rtl="0" eaLnBrk="1" latinLnBrk="0" hangingPunct="1">
              <a:lnSpc>
                <a:spcPct val="150000"/>
              </a:lnSpc>
              <a:spcBef>
                <a:spcPct val="30000"/>
              </a:spcBef>
              <a:spcAft>
                <a:spcPts val="1200"/>
              </a:spcAft>
              <a:buFont typeface="Arial" panose="020B0604020202020204" pitchFamily="34" charset="0"/>
              <a:buChar char="•"/>
              <a:defRPr sz="1200" kern="1200">
                <a:solidFill>
                  <a:schemeClr val="bg1">
                    <a:lumMod val="50000"/>
                  </a:schemeClr>
                </a:solidFill>
                <a:latin typeface="+mn-lt"/>
                <a:ea typeface="+mn-ea"/>
                <a:cs typeface="+mn-cs"/>
              </a:defRPr>
            </a:lvl3pPr>
            <a:lvl4pPr marL="16002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4pPr>
            <a:lvl5pPr marL="2057400" indent="-228600" algn="l" defTabSz="914400" rtl="0" eaLnBrk="1" latinLnBrk="0" hangingPunct="1">
              <a:lnSpc>
                <a:spcPct val="150000"/>
              </a:lnSpc>
              <a:spcBef>
                <a:spcPct val="30000"/>
              </a:spcBef>
              <a:spcAft>
                <a:spcPts val="1200"/>
              </a:spcAft>
              <a:buFont typeface="Arial" panose="020B0604020202020204" pitchFamily="34" charset="0"/>
              <a:buChar char="•"/>
              <a:defRPr sz="11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en-US" sz="2800" dirty="0">
                <a:solidFill>
                  <a:schemeClr val="tx1"/>
                </a:solidFill>
              </a:rPr>
              <a:t>If the Science Hill location is </a:t>
            </a:r>
            <a:r>
              <a:rPr lang="en-US" sz="2800" dirty="0">
                <a:solidFill>
                  <a:schemeClr val="tx1"/>
                </a:solidFill>
              </a:rPr>
              <a:t>more convenient for you, </a:t>
            </a:r>
            <a:r>
              <a:rPr lang="en-US" sz="2800" dirty="0">
                <a:solidFill>
                  <a:schemeClr val="tx1"/>
                </a:solidFill>
              </a:rPr>
              <a:t>take advantage of the GWL sessions in the </a:t>
            </a:r>
            <a:r>
              <a:rPr lang="en-US" sz="2800" dirty="0" err="1">
                <a:solidFill>
                  <a:schemeClr val="tx1"/>
                </a:solidFill>
              </a:rPr>
              <a:t>CSSSi</a:t>
            </a:r>
            <a:r>
              <a:rPr lang="en-US" sz="2800" dirty="0">
                <a:solidFill>
                  <a:schemeClr val="tx1"/>
                </a:solidFill>
              </a:rPr>
              <a:t>. Social Science and Science Consultants are happy to meet with you in room C20C. </a:t>
            </a:r>
            <a:endParaRPr lang="en-US" sz="2800" dirty="0"/>
          </a:p>
        </p:txBody>
      </p:sp>
    </p:spTree>
    <p:extLst>
      <p:ext uri="{BB962C8B-B14F-4D97-AF65-F5344CB8AC3E}">
        <p14:creationId xmlns:p14="http://schemas.microsoft.com/office/powerpoint/2010/main" val="1328676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0" y="0"/>
            <a:ext cx="12192000" cy="151400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3523" y="179882"/>
            <a:ext cx="11513697" cy="1334126"/>
          </a:xfrm>
        </p:spPr>
        <p:txBody>
          <a:bodyPr>
            <a:normAutofit/>
          </a:bodyPr>
          <a:lstStyle/>
          <a:p>
            <a:r>
              <a:rPr lang="en-US" sz="4000" dirty="0">
                <a:solidFill>
                  <a:schemeClr val="bg1"/>
                </a:solidFill>
              </a:rPr>
              <a:t>Medical Library, Sterling Hall of Medicine, 333 Cedar St.</a:t>
            </a:r>
          </a:p>
        </p:txBody>
      </p:sp>
      <p:sp>
        <p:nvSpPr>
          <p:cNvPr id="3" name="Content Placeholder 2"/>
          <p:cNvSpPr>
            <a:spLocks noGrp="1"/>
          </p:cNvSpPr>
          <p:nvPr>
            <p:ph idx="1"/>
          </p:nvPr>
        </p:nvSpPr>
        <p:spPr>
          <a:xfrm>
            <a:off x="166142" y="1693889"/>
            <a:ext cx="5831985" cy="4908247"/>
          </a:xfrm>
        </p:spPr>
        <p:txBody>
          <a:bodyPr>
            <a:noAutofit/>
          </a:bodyPr>
          <a:lstStyle/>
          <a:p>
            <a:pPr marL="0" indent="0">
              <a:lnSpc>
                <a:spcPct val="140000"/>
              </a:lnSpc>
              <a:spcBef>
                <a:spcPts val="0"/>
              </a:spcBef>
              <a:buNone/>
            </a:pPr>
            <a:r>
              <a:rPr lang="en-US" sz="3000" dirty="0">
                <a:solidFill>
                  <a:schemeClr val="tx1"/>
                </a:solidFill>
              </a:rPr>
              <a:t>The science and social science departments located on Medical Campus can take advantage of the cozy library locations in the Sterling Hall of Medicine (SHM). The GWL Consultants will meet with you in rooms SHM Lib101 or </a:t>
            </a:r>
            <a:r>
              <a:rPr lang="en-US" dirty="0"/>
              <a:t>E24A</a:t>
            </a:r>
            <a:r>
              <a:rPr lang="en-US" sz="3000" dirty="0">
                <a:solidFill>
                  <a:schemeClr val="tx1"/>
                </a:solidFill>
              </a:rPr>
              <a:t>.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8898"/>
          <a:stretch/>
        </p:blipFill>
        <p:spPr>
          <a:xfrm>
            <a:off x="5919695" y="2174258"/>
            <a:ext cx="6043635" cy="3731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31532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691921" cy="68580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4108" y="361352"/>
            <a:ext cx="4787695" cy="1137664"/>
          </a:xfrm>
        </p:spPr>
        <p:txBody>
          <a:bodyPr>
            <a:noAutofit/>
          </a:bodyPr>
          <a:lstStyle/>
          <a:p>
            <a:pPr algn="ctr"/>
            <a:r>
              <a:rPr lang="en-US" sz="6000" b="1" dirty="0">
                <a:solidFill>
                  <a:srgbClr val="0070C0"/>
                </a:solidFill>
              </a:rPr>
              <a:t>See you soon!</a:t>
            </a:r>
          </a:p>
        </p:txBody>
      </p:sp>
      <p:sp>
        <p:nvSpPr>
          <p:cNvPr id="3" name="Text Placeholder 2"/>
          <p:cNvSpPr>
            <a:spLocks noGrp="1"/>
          </p:cNvSpPr>
          <p:nvPr>
            <p:ph type="body" sz="half" idx="2"/>
          </p:nvPr>
        </p:nvSpPr>
        <p:spPr>
          <a:xfrm>
            <a:off x="445632" y="1499016"/>
            <a:ext cx="3932237" cy="2996623"/>
          </a:xfrm>
        </p:spPr>
        <p:txBody>
          <a:bodyPr>
            <a:noAutofit/>
          </a:bodyPr>
          <a:lstStyle/>
          <a:p>
            <a:pPr>
              <a:lnSpc>
                <a:spcPct val="130000"/>
              </a:lnSpc>
              <a:spcAft>
                <a:spcPts val="1200"/>
              </a:spcAft>
            </a:pPr>
            <a:r>
              <a:rPr lang="en-US" sz="3200" dirty="0">
                <a:solidFill>
                  <a:schemeClr val="bg1"/>
                </a:solidFill>
              </a:rPr>
              <a:t>We look forward to meeting you at one of our locations to discuss your written work, posters, or oral presentations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3" t="3003" r="203" b="3604"/>
          <a:stretch/>
        </p:blipFill>
        <p:spPr>
          <a:xfrm>
            <a:off x="4919084" y="1946563"/>
            <a:ext cx="6837745" cy="4308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7502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DEC53A-9DF1-4780-BE92-17E971B7A9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935</TotalTime>
  <Words>229</Words>
  <Application>Microsoft Office PowerPoint</Application>
  <PresentationFormat>Widescreen</PresentationFormat>
  <Paragraphs>14</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Welcome to the Graduate Writing Lab at the Yale Center for Teaching and Learning</vt:lpstr>
      <vt:lpstr>Graduate Writing Center, 35 Broadway</vt:lpstr>
      <vt:lpstr>Center for Science and Social Science Information,  Kline Biology Tower, 219 Prospect Street</vt:lpstr>
      <vt:lpstr>Medical Library, Sterling Hall of Medicine, 333 Cedar St.</vt:lpstr>
      <vt:lpstr>See you soon!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Graduate Writing Center</dc:title>
  <dc:creator>Kallestinova, Elena</dc:creator>
  <cp:keywords/>
  <cp:lastModifiedBy>Kallestinova, Elena</cp:lastModifiedBy>
  <cp:revision>20</cp:revision>
  <dcterms:created xsi:type="dcterms:W3CDTF">2014-07-24T00:48:21Z</dcterms:created>
  <dcterms:modified xsi:type="dcterms:W3CDTF">2017-04-19T15:01:52Z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